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57" r:id="rId4"/>
    <p:sldId id="258" r:id="rId5"/>
    <p:sldId id="261" r:id="rId6"/>
    <p:sldId id="276" r:id="rId7"/>
    <p:sldId id="259" r:id="rId8"/>
    <p:sldId id="264" r:id="rId9"/>
    <p:sldId id="265" r:id="rId10"/>
    <p:sldId id="266" r:id="rId11"/>
    <p:sldId id="260" r:id="rId12"/>
    <p:sldId id="263" r:id="rId13"/>
    <p:sldId id="271" r:id="rId14"/>
    <p:sldId id="281" r:id="rId15"/>
    <p:sldId id="284" r:id="rId16"/>
    <p:sldId id="285" r:id="rId17"/>
    <p:sldId id="269" r:id="rId18"/>
    <p:sldId id="282" r:id="rId19"/>
    <p:sldId id="286" r:id="rId20"/>
    <p:sldId id="280" r:id="rId21"/>
    <p:sldId id="272" r:id="rId22"/>
    <p:sldId id="273" r:id="rId23"/>
    <p:sldId id="274" r:id="rId24"/>
    <p:sldId id="275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4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31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9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A0BFE-5899-4318-8ACA-D262B42361FF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D7F9-03BD-4F3D-923F-3DDCC88D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smos.com/calc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D6E905-B772-4AEC-8410-5361487ABA35}"/>
              </a:ext>
            </a:extLst>
          </p:cNvPr>
          <p:cNvSpPr txBox="1">
            <a:spLocks/>
          </p:cNvSpPr>
          <p:nvPr/>
        </p:nvSpPr>
        <p:spPr>
          <a:xfrm>
            <a:off x="3490034" y="2023511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Floating</a:t>
            </a:r>
            <a:r>
              <a:rPr lang="vi-VN" sz="3600" dirty="0"/>
              <a:t>-</a:t>
            </a:r>
            <a:r>
              <a:rPr lang="en-US" sz="3600" dirty="0"/>
              <a:t>Point Square</a:t>
            </a:r>
            <a:r>
              <a:rPr lang="vi-VN" sz="3600" dirty="0"/>
              <a:t> </a:t>
            </a:r>
            <a:r>
              <a:rPr lang="en-US" sz="3600" dirty="0"/>
              <a:t>root</a:t>
            </a:r>
          </a:p>
        </p:txBody>
      </p:sp>
      <p:sp useBgFill="1">
        <p:nvSpPr>
          <p:cNvPr id="9" name="Rectangle 8"/>
          <p:cNvSpPr/>
          <p:nvPr/>
        </p:nvSpPr>
        <p:spPr>
          <a:xfrm>
            <a:off x="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6629400" y="0"/>
            <a:ext cx="55626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B4F02-0778-4D4D-A82A-06004136D93B}"/>
              </a:ext>
            </a:extLst>
          </p:cNvPr>
          <p:cNvSpPr txBox="1">
            <a:spLocks/>
          </p:cNvSpPr>
          <p:nvPr/>
        </p:nvSpPr>
        <p:spPr>
          <a:xfrm>
            <a:off x="3490034" y="4047022"/>
            <a:ext cx="5211931" cy="1183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Team members: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o hai cong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thuA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n – 1852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1469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 </a:t>
            </a:r>
            <a:r>
              <a:rPr lang="vi-VN" sz="2400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kieu</a:t>
            </a:r>
            <a:r>
              <a:rPr lang="vi-VN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trang</a:t>
            </a:r>
            <a:r>
              <a:rPr lang="en-US" sz="2400" dirty="0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– 18521522</a:t>
            </a:r>
            <a:endParaRPr lang="en-GB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0" y="0"/>
            <a:ext cx="4343400" cy="6858000"/>
          </a:xfrm>
          <a:prstGeom prst="rect">
            <a:avLst/>
          </a:pr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7874000" y="0"/>
            <a:ext cx="4318000" cy="6858000"/>
          </a:xfrm>
          <a:prstGeom prst="rect">
            <a:avLst/>
          </a:pr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1.96532E-6 L -0.34584 -1.9653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2 -1.96532E-6 L 0.35972 -1.96532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7633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23228" cy="34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We need 6 register</a:t>
            </a:r>
            <a:r>
              <a:rPr lang="vi-VN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RF[0] =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RF[1] = n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RF[2] = x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RF[3] = root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RF[4] =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RF[5] = result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3FA8E-C4C7-4559-8801-23E03AFB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061769"/>
              </p:ext>
            </p:extLst>
          </p:nvPr>
        </p:nvGraphicFramePr>
        <p:xfrm>
          <a:off x="1095615" y="2264533"/>
          <a:ext cx="9990120" cy="373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848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435487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556965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31523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465546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283483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6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Don't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Don’t care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DIV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x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8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Controller (FSM)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AD6671A-D5B5-4871-BBB3-DF4BD3130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896337"/>
              </p:ext>
            </p:extLst>
          </p:nvPr>
        </p:nvGraphicFramePr>
        <p:xfrm>
          <a:off x="913794" y="2304148"/>
          <a:ext cx="8104945" cy="3156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53">
                  <a:extLst>
                    <a:ext uri="{9D8B030D-6E8A-4147-A177-3AD203B41FA5}">
                      <a16:colId xmlns:a16="http://schemas.microsoft.com/office/drawing/2014/main" val="3561321713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56414680"/>
                    </a:ext>
                  </a:extLst>
                </a:gridCol>
                <a:gridCol w="1046260">
                  <a:extLst>
                    <a:ext uri="{9D8B030D-6E8A-4147-A177-3AD203B41FA5}">
                      <a16:colId xmlns:a16="http://schemas.microsoft.com/office/drawing/2014/main" val="2658509518"/>
                    </a:ext>
                  </a:extLst>
                </a:gridCol>
                <a:gridCol w="1283943">
                  <a:extLst>
                    <a:ext uri="{9D8B030D-6E8A-4147-A177-3AD203B41FA5}">
                      <a16:colId xmlns:a16="http://schemas.microsoft.com/office/drawing/2014/main" val="3993701518"/>
                    </a:ext>
                  </a:extLst>
                </a:gridCol>
                <a:gridCol w="1310938">
                  <a:extLst>
                    <a:ext uri="{9D8B030D-6E8A-4147-A177-3AD203B41FA5}">
                      <a16:colId xmlns:a16="http://schemas.microsoft.com/office/drawing/2014/main" val="627461649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3033288108"/>
                    </a:ext>
                  </a:extLst>
                </a:gridCol>
                <a:gridCol w="1188992">
                  <a:extLst>
                    <a:ext uri="{9D8B030D-6E8A-4147-A177-3AD203B41FA5}">
                      <a16:colId xmlns:a16="http://schemas.microsoft.com/office/drawing/2014/main" val="166215436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1899981941"/>
                    </a:ext>
                  </a:extLst>
                </a:gridCol>
              </a:tblGrid>
              <a:tr h="71105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IE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Allow input(WE)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it-IT" sz="1400" b="1" dirty="0">
                          <a:effectLst/>
                        </a:rPr>
                        <a:t>Writting address (ADDR_WR)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Reading Address A (ADDR_RDA)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Reading Address B (ADDR_RDB)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ALU actions (Opcode)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effectLst/>
                        </a:rPr>
                        <a:t>Output Enable (OE)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979148615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06694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52926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6741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3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87079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4722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83509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01963"/>
                  </a:ext>
                </a:extLst>
              </a:tr>
              <a:tr h="3057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111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011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effectLst/>
                        </a:rPr>
                        <a:t>000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451426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AA41658-EA9B-497B-BE81-5D998F633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15181"/>
              </p:ext>
            </p:extLst>
          </p:nvPr>
        </p:nvGraphicFramePr>
        <p:xfrm>
          <a:off x="9560439" y="330568"/>
          <a:ext cx="1466582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75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05407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ADDR_WR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REG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 (000)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 (001)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15263993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 (010)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 (011)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root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78829632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4 (100)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406148728"/>
                  </a:ext>
                </a:extLst>
              </a:tr>
              <a:tr h="2377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5 (101)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>
                          <a:effectLst/>
                        </a:rPr>
                        <a:t>result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683403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D3A34-83B2-4FC3-8AD4-56279C40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3968"/>
              </p:ext>
            </p:extLst>
          </p:nvPr>
        </p:nvGraphicFramePr>
        <p:xfrm>
          <a:off x="9560439" y="2583180"/>
          <a:ext cx="1466590" cy="96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29">
                  <a:extLst>
                    <a:ext uri="{9D8B030D-6E8A-4147-A177-3AD203B41FA5}">
                      <a16:colId xmlns:a16="http://schemas.microsoft.com/office/drawing/2014/main" val="2057912005"/>
                    </a:ext>
                  </a:extLst>
                </a:gridCol>
                <a:gridCol w="685161">
                  <a:extLst>
                    <a:ext uri="{9D8B030D-6E8A-4147-A177-3AD203B41FA5}">
                      <a16:colId xmlns:a16="http://schemas.microsoft.com/office/drawing/2014/main" val="4220378253"/>
                    </a:ext>
                  </a:extLst>
                </a:gridCol>
              </a:tblGrid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Opcode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ALU (FP)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0967338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85460711"/>
                  </a:ext>
                </a:extLst>
              </a:tr>
              <a:tr h="197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Divide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42486476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53F3D9C-AD71-4489-83DA-2CBCFBA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61772"/>
              </p:ext>
            </p:extLst>
          </p:nvPr>
        </p:nvGraphicFramePr>
        <p:xfrm>
          <a:off x="9560439" y="3829952"/>
          <a:ext cx="213899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992">
                  <a:extLst>
                    <a:ext uri="{9D8B030D-6E8A-4147-A177-3AD203B41FA5}">
                      <a16:colId xmlns:a16="http://schemas.microsoft.com/office/drawing/2014/main" val="327422664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367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S1: Input number 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3834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S2: x = n;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3675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/>
                        <a:t>S3: root = n / x;	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55796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S4: root = root + x;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012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S5 : root = root / 2;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2163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S6: x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1401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r>
                        <a:rPr lang="en-US" sz="1400" dirty="0"/>
                        <a:t>S7: result = root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8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9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21911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3.192794023609835e-08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0.4472135954999579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0.4472135603427887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3.515716923141454e-08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0.5477225184440613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3.9061104795123924e-08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0.6324555320336759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0.6324554681777954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6.38558804721967e-08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0.7071067811865476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0.5303301215171814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0.17677665966936618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3.0983866769659336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1.5085814553117416e-07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3.1144823004794873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1.3609655269419818e-07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3.1304951684997055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3.130495071411133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9.708857273693638e-08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3.146426544510455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3.146426200866699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3.4364375567363936e-07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3.1622776601683795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3.1622774600982666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2.0007011292122456e-07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0.005303449494307858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/>
              <a:t>Case: 1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GB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3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2 number after 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prstClr val="white"/>
                </a:solidFill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58419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0.09999999403953552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5.960464483090178e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0.1414213478565216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8.38078789699992e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0.17320507764816284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3.1087248886230157e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0.19999998807907104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1.1920928966180355e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0.22360679774997896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0.22360678017139435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1.757858461570727e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0.9797958971132712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0.9797958135604858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8.355278535709942e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0.9848857801796105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0.9848856925964355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8.758317493473555e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0.9899494936611666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0.9899494051933289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8.84678377222059e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0.99498743710662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0.9949873685836792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6.852294076598042e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0.0017678117905553198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90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3 number after 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decimal</a:t>
            </a:r>
            <a:r>
              <a:rPr lang="vi-VN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point</a:t>
            </a:r>
            <a:endParaRPr lang="en-US" sz="2800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484292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0.03162277660168379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0.03162277489900589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1.702677901449512e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0.044721359549995794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0.04472135379910469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5.7508911036063814e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0.05477225575051661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0.05477225035429001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5.396226604448273e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0.06324555320336758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0.06324554979801178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3.405355802899024e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0.07071067811865475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0.0707106739282608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4.19039394849996e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0.30983866769659335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0.3098386526107788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1.5085814542015186e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0.31144823004794875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0.31144821643829346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1.3609655291624279e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0.31304951684997057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0.3130494952201843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2.1629786239873994e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0.31464265445104544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0.31464263796806335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1.6482982090337828e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0.31622776601683794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0.3162277340888977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3.192794023609835e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1.5289009067734338e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1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444843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</a:t>
            </a:r>
            <a:r>
              <a:rPr lang="en-US" dirty="0"/>
              <a:t>I</a:t>
            </a:r>
            <a:r>
              <a:rPr lang="en-US" sz="2800" dirty="0"/>
              <a:t>nput is a negative number.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E9E69E1-23AC-4FBE-8AF5-78425CABD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24180"/>
              </p:ext>
            </p:extLst>
          </p:nvPr>
        </p:nvGraphicFramePr>
        <p:xfrm>
          <a:off x="614191" y="2037135"/>
          <a:ext cx="10952967" cy="432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056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1577071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914657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717083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836100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2925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math.sqrt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from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224616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968159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077687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594174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157343"/>
                  </a:ext>
                </a:extLst>
              </a:tr>
              <a:tr h="331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-10.0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 err="1">
                          <a:solidFill>
                            <a:schemeClr val="bg1"/>
                          </a:solidFill>
                        </a:rPr>
                        <a:t>NaN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211966"/>
                  </a:ext>
                </a:extLst>
              </a:tr>
              <a:tr h="33158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Average Error: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96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9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22708"/>
              </p:ext>
            </p:extLst>
          </p:nvPr>
        </p:nvGraphicFramePr>
        <p:xfrm>
          <a:off x="832874" y="2320428"/>
          <a:ext cx="1051560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6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5159495">
                  <a:extLst>
                    <a:ext uri="{9D8B030D-6E8A-4147-A177-3AD203B41FA5}">
                      <a16:colId xmlns:a16="http://schemas.microsoft.com/office/drawing/2014/main" val="981354644"/>
                    </a:ext>
                  </a:extLst>
                </a:gridCol>
                <a:gridCol w="3888642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Case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Longest time between input and output 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ps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0.1 – 10.0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5059350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0.01 – 1.00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5058978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0.001 – 0.100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1.0 – 100.0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5059890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  <a:tr h="353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Input = -x.0 (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-1.0, -2.0,…)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bg1"/>
                          </a:solidFill>
                        </a:rPr>
                        <a:t>11954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9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79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Frequency = 1 / Max (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the l</a:t>
                </a:r>
                <a:r>
                  <a:rPr lang="en-US" dirty="0" err="1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ongest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time between input and output)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vi-V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5059890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Arial" panose="020B0604020202020204" pitchFamily="34" charset="0"/>
                              </a:rPr>
                              <m:t>−12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197 632.7549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(Hz)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Number of cycle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: </a:t>
                </a:r>
                <a:r>
                  <a:rPr lang="vi-VN" dirty="0">
                    <a:latin typeface="Rockwell" panose="02060603020205020403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51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One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clock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cycle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100 000 (</a:t>
                </a:r>
                <a:r>
                  <a:rPr lang="vi-VN" dirty="0" err="1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ps</a:t>
                </a:r>
                <a:r>
                  <a:rPr lang="vi-VN" dirty="0">
                    <a:latin typeface="Calibri" panose="020F050202020403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8F87FC3-29A0-4F32-924D-F2F60DC1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" y="2057537"/>
                <a:ext cx="10515600" cy="4078219"/>
              </a:xfrm>
              <a:prstGeom prst="rect">
                <a:avLst/>
              </a:prstGeom>
              <a:blipFill>
                <a:blip r:embed="rId2"/>
                <a:stretch>
                  <a:fillRect l="-1043" t="-1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D253-3C05-40C2-9D28-11EFECF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THANK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YOUR</a:t>
            </a:r>
            <a:r>
              <a:rPr lang="vi-VN" sz="4400" dirty="0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vi-VN" sz="4400" dirty="0" err="1">
                <a:effectLst/>
                <a:latin typeface="Bookman Old Style" panose="020506040505050202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ATTENTION</a:t>
            </a:r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0C2A-1D7B-4615-B82C-C3C492A0C3EF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E43C4-4E83-46BF-B6F1-A95DC2EF1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45D-BAD7-4666-82FB-740DE29F5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Floating</a:t>
            </a:r>
            <a:r>
              <a:rPr lang="vi-VN" b="1" dirty="0"/>
              <a:t>-</a:t>
            </a:r>
            <a:r>
              <a:rPr lang="en-US" b="1" dirty="0"/>
              <a:t>Point Square</a:t>
            </a:r>
            <a:r>
              <a:rPr lang="vi-VN" b="1" dirty="0"/>
              <a:t> </a:t>
            </a:r>
            <a:r>
              <a:rPr lang="en-US" b="1" dirty="0"/>
              <a:t>root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778D3-763C-48D7-9C67-A853A37F1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Hồ </a:t>
            </a:r>
            <a:r>
              <a:rPr lang="en-US" dirty="0" err="1"/>
              <a:t>Hải</a:t>
            </a:r>
            <a:r>
              <a:rPr lang="en-US" dirty="0"/>
              <a:t> Công </a:t>
            </a:r>
            <a:r>
              <a:rPr lang="en-US" dirty="0" err="1"/>
              <a:t>Thuận</a:t>
            </a:r>
            <a:r>
              <a:rPr lang="en-US" dirty="0"/>
              <a:t> – 1852</a:t>
            </a:r>
            <a:r>
              <a:rPr lang="vi-VN" dirty="0"/>
              <a:t>1469</a:t>
            </a:r>
            <a:endParaRPr lang="en-US" dirty="0"/>
          </a:p>
          <a:p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Kiều</a:t>
            </a:r>
            <a:r>
              <a:rPr lang="en-US" dirty="0"/>
              <a:t> Trang – 18521522</a:t>
            </a:r>
          </a:p>
        </p:txBody>
      </p:sp>
    </p:spTree>
    <p:extLst>
      <p:ext uri="{BB962C8B-B14F-4D97-AF65-F5344CB8AC3E}">
        <p14:creationId xmlns:p14="http://schemas.microsoft.com/office/powerpoint/2010/main" val="218178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66999"/>
              </p:ext>
            </p:extLst>
          </p:nvPr>
        </p:nvGraphicFramePr>
        <p:xfrm>
          <a:off x="400833" y="2192168"/>
          <a:ext cx="11398683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0 10000000 00000000000000000000000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0 10000000 10000000000000000000000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8C9CA7C-16B8-4A29-A7E7-55AA14A0A69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Case: Input = x.0 (</a:t>
            </a:r>
            <a:r>
              <a:rPr lang="en-US" sz="2800" dirty="0" err="1"/>
              <a:t>eg</a:t>
            </a:r>
            <a:r>
              <a:rPr lang="en-US" sz="2800" dirty="0"/>
              <a:t> 1.0, 2.0,…)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53656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48819B88-842B-49CF-BA03-97925BC43C9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 x.0y (</a:t>
            </a:r>
            <a:r>
              <a:rPr lang="en-US" sz="2800" dirty="0" err="1"/>
              <a:t>eg</a:t>
            </a:r>
            <a:r>
              <a:rPr lang="en-US" sz="2800" dirty="0"/>
              <a:t> 1.01, 1.02,…)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90CCC53-67D6-44FA-96C1-E6D3640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x.00y (</a:t>
            </a:r>
            <a:r>
              <a:rPr lang="en-US" sz="2800" dirty="0" err="1"/>
              <a:t>eg</a:t>
            </a:r>
            <a:r>
              <a:rPr lang="en-US" sz="2800" dirty="0"/>
              <a:t> 1.001, 1.002,…)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3006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3902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930507A-E09E-437B-8187-47E6D76A57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Case </a:t>
            </a:r>
            <a:r>
              <a:rPr lang="en-US" sz="2800" dirty="0"/>
              <a:t>Input = x.000y (</a:t>
            </a:r>
            <a:r>
              <a:rPr lang="en-US" sz="2800" dirty="0" err="1"/>
              <a:t>eg</a:t>
            </a:r>
            <a:r>
              <a:rPr lang="en-US" sz="2800" dirty="0"/>
              <a:t> 1.0001, 1.0002…)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799D-89F8-4799-B368-1846FD4D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Simulation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EC02E-0781-443F-ACDE-08CB94BC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6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Case Input = -x.0 (</a:t>
            </a:r>
            <a:r>
              <a:rPr lang="en-US" sz="2800" dirty="0" err="1"/>
              <a:t>eg</a:t>
            </a:r>
            <a:r>
              <a:rPr lang="en-US" sz="2800" dirty="0"/>
              <a:t> -1.0, -2.0,…)</a:t>
            </a:r>
          </a:p>
          <a:p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1D22B2F-07E2-480A-B712-C514E622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04591"/>
              </p:ext>
            </p:extLst>
          </p:nvPr>
        </p:nvGraphicFramePr>
        <p:xfrm>
          <a:off x="400833" y="2192168"/>
          <a:ext cx="1139868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34">
                  <a:extLst>
                    <a:ext uri="{9D8B030D-6E8A-4147-A177-3AD203B41FA5}">
                      <a16:colId xmlns:a16="http://schemas.microsoft.com/office/drawing/2014/main" val="3208209321"/>
                    </a:ext>
                  </a:extLst>
                </a:gridCol>
                <a:gridCol w="643874">
                  <a:extLst>
                    <a:ext uri="{9D8B030D-6E8A-4147-A177-3AD203B41FA5}">
                      <a16:colId xmlns:a16="http://schemas.microsoft.com/office/drawing/2014/main" val="3200619023"/>
                    </a:ext>
                  </a:extLst>
                </a:gridCol>
                <a:gridCol w="2317315">
                  <a:extLst>
                    <a:ext uri="{9D8B030D-6E8A-4147-A177-3AD203B41FA5}">
                      <a16:colId xmlns:a16="http://schemas.microsoft.com/office/drawing/2014/main" val="1133003481"/>
                    </a:ext>
                  </a:extLst>
                </a:gridCol>
                <a:gridCol w="776614">
                  <a:extLst>
                    <a:ext uri="{9D8B030D-6E8A-4147-A177-3AD203B41FA5}">
                      <a16:colId xmlns:a16="http://schemas.microsoft.com/office/drawing/2014/main" val="1480471849"/>
                    </a:ext>
                  </a:extLst>
                </a:gridCol>
                <a:gridCol w="2329841">
                  <a:extLst>
                    <a:ext uri="{9D8B030D-6E8A-4147-A177-3AD203B41FA5}">
                      <a16:colId xmlns:a16="http://schemas.microsoft.com/office/drawing/2014/main" val="835278102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601428542"/>
                    </a:ext>
                  </a:extLst>
                </a:gridCol>
                <a:gridCol w="2279737">
                  <a:extLst>
                    <a:ext uri="{9D8B030D-6E8A-4147-A177-3AD203B41FA5}">
                      <a16:colId xmlns:a16="http://schemas.microsoft.com/office/drawing/2014/main" val="254939784"/>
                    </a:ext>
                  </a:extLst>
                </a:gridCol>
                <a:gridCol w="2004163">
                  <a:extLst>
                    <a:ext uri="{9D8B030D-6E8A-4147-A177-3AD203B41FA5}">
                      <a16:colId xmlns:a16="http://schemas.microsoft.com/office/drawing/2014/main" val="316542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Expected 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Result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Result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7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1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6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89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89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EB10-73E7-41CA-B8DC-F626289D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74" y="1027906"/>
            <a:ext cx="4673826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Multiplier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467F-43A2-4478-B2F5-D295F6A2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1690688"/>
            <a:ext cx="5153932" cy="37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1091-CF17-442D-B186-2FA807F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2226-1FD8-49AC-8A20-207FA5EF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2836" cy="4351338"/>
          </a:xfrm>
        </p:spPr>
        <p:txBody>
          <a:bodyPr/>
          <a:lstStyle/>
          <a:p>
            <a:r>
              <a:rPr lang="en-US" dirty="0"/>
              <a:t>Division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D6C4-4834-4D76-A00B-A77378BB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07435"/>
            <a:ext cx="6454682" cy="59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7BBE-BD36-43B1-81DB-29235E8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61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8D4-A766-466C-884F-22D3C4A8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748364"/>
          </a:xfrm>
        </p:spPr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en-US" sz="4000" dirty="0"/>
              <a:t>Algorithm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Datapath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Controller (FSM)</a:t>
            </a:r>
          </a:p>
          <a:p>
            <a:pPr marL="514350" indent="-514350" algn="ctr">
              <a:buAutoNum type="arabicPeriod"/>
            </a:pPr>
            <a:r>
              <a:rPr lang="en-US" sz="4000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17485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u="none" strike="noStrike" baseline="0" dirty="0">
                    <a:latin typeface="SFRM1000"/>
                  </a:rPr>
                  <a:t>“Newton’s” method to compute squarer root </a:t>
                </a:r>
                <a14:m>
                  <m:oMath xmlns:m="http://schemas.openxmlformats.org/officeDocument/2006/math"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u="none" strike="noStrike" baseline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for</a:t>
                </a:r>
                <a:r>
                  <a:rPr lang="en-US" b="0" i="0" u="none" strike="noStrike" dirty="0">
                    <a:latin typeface="SFRM1000"/>
                  </a:rPr>
                  <a:t> a &gt; 0, i.e</a:t>
                </a:r>
                <a:r>
                  <a:rPr lang="en-US" dirty="0">
                    <a:latin typeface="SFRM1000"/>
                  </a:rPr>
                  <a:t>.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 </a:t>
                </a:r>
                <a:r>
                  <a:rPr lang="en-US" dirty="0">
                    <a:latin typeface="SFRM1000"/>
                  </a:rPr>
                  <a:t>The algorithm starts with some guess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 and </a:t>
                </a:r>
                <a:r>
                  <a:rPr lang="en-US" dirty="0">
                    <a:latin typeface="SFRM1000"/>
                  </a:rPr>
                  <a:t>computes the sequence of improved guesses.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u="none" strike="noStrike" baseline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u="none" strike="noStrike" baseline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u="none" strike="noStrike" baseline="0" dirty="0">
                  <a:latin typeface="SFRM1000"/>
                </a:endParaRPr>
              </a:p>
              <a:p>
                <a:pPr marL="0" indent="0">
                  <a:buNone/>
                </a:pPr>
                <a:endParaRPr lang="en-US" dirty="0">
                  <a:latin typeface="SFRM1000"/>
                </a:endParaRPr>
              </a:p>
              <a:p>
                <a:r>
                  <a:rPr lang="vi-VN" dirty="0">
                    <a:latin typeface="SFRM1000"/>
                  </a:rPr>
                  <a:t>I</a:t>
                </a:r>
                <a:r>
                  <a:rPr lang="en-US" dirty="0">
                    <a:latin typeface="SFRM1000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is too big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&gt;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then a/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SFRM1000"/>
                  </a:rPr>
                  <a:t>will be too small</a:t>
                </a:r>
                <a:r>
                  <a:rPr lang="en-US" b="0" i="0" u="none" strike="noStrike" baseline="0" dirty="0">
                    <a:latin typeface="SFRM100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),</a:t>
                </a:r>
                <a:r>
                  <a:rPr lang="en-US" b="0" i="0" u="none" strike="noStrike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and so their arithmetic mean</a:t>
                </a:r>
                <a:r>
                  <a:rPr lang="pt-B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 </a:t>
                </a:r>
                <a:r>
                  <a:rPr lang="en-US" dirty="0">
                    <a:latin typeface="SFRM1000"/>
                  </a:rPr>
                  <a:t>will be closer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US" b="0" i="0" u="none" strike="noStrike" baseline="0" dirty="0">
                    <a:latin typeface="SFRM100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82DA62-AC9F-4646-96FF-2BC2A849E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7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DAA316-D642-4D50-96B0-317C8EA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59268" cy="4667250"/>
          </a:xfrm>
        </p:spPr>
        <p:txBody>
          <a:bodyPr/>
          <a:lstStyle/>
          <a:p>
            <a:r>
              <a:rPr lang="en-US" b="0" i="0" u="none" strike="noStrike" baseline="0" dirty="0">
                <a:latin typeface="SFRM1000"/>
              </a:rPr>
              <a:t>Demo on </a:t>
            </a:r>
            <a:r>
              <a:rPr lang="en-US" b="0" i="0" u="none" strike="noStrike" baseline="0" dirty="0">
                <a:latin typeface="SFRM1000"/>
                <a:hlinkClick r:id="rId2"/>
              </a:rPr>
              <a:t>https://www.desmos.com/calculator</a:t>
            </a:r>
            <a:endParaRPr lang="en-US" b="0" i="0" u="none" strike="noStrike" baseline="0" dirty="0">
              <a:latin typeface="SFRM1000"/>
            </a:endParaRPr>
          </a:p>
          <a:p>
            <a:pPr marL="0" indent="0">
              <a:buNone/>
            </a:pPr>
            <a:endParaRPr lang="en-US" sz="1800" b="0" i="0" u="none" strike="noStrike" baseline="0" dirty="0">
              <a:latin typeface="SFRM100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55365-8D6B-4B3F-A7D3-190C3750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15" y="1824722"/>
            <a:ext cx="6304767" cy="242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2633-2780-44F9-88EA-22C5BB231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715" y="4276355"/>
            <a:ext cx="6304767" cy="22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E6EB-07C2-4AE0-ADFC-6BB3ED62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DB5B-E6B2-468D-B5FD-BD29C262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0157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Proof with testcase using </a:t>
            </a:r>
            <a:r>
              <a:rPr lang="vi-VN" dirty="0" err="1">
                <a:effectLst/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Python</a:t>
            </a:r>
            <a:endParaRPr lang="en-GB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9252BD2-915E-4DC4-9A00-91BD22AC4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43601"/>
              </p:ext>
            </p:extLst>
          </p:nvPr>
        </p:nvGraphicFramePr>
        <p:xfrm>
          <a:off x="212942" y="2292262"/>
          <a:ext cx="11699311" cy="395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5">
                  <a:extLst>
                    <a:ext uri="{9D8B030D-6E8A-4147-A177-3AD203B41FA5}">
                      <a16:colId xmlns:a16="http://schemas.microsoft.com/office/drawing/2014/main" val="4032073795"/>
                    </a:ext>
                  </a:extLst>
                </a:gridCol>
                <a:gridCol w="2667129">
                  <a:extLst>
                    <a:ext uri="{9D8B030D-6E8A-4147-A177-3AD203B41FA5}">
                      <a16:colId xmlns:a16="http://schemas.microsoft.com/office/drawing/2014/main" val="3951615425"/>
                    </a:ext>
                  </a:extLst>
                </a:gridCol>
                <a:gridCol w="3031299">
                  <a:extLst>
                    <a:ext uri="{9D8B030D-6E8A-4147-A177-3AD203B41FA5}">
                      <a16:colId xmlns:a16="http://schemas.microsoft.com/office/drawing/2014/main" val="1019681543"/>
                    </a:ext>
                  </a:extLst>
                </a:gridCol>
                <a:gridCol w="2738082">
                  <a:extLst>
                    <a:ext uri="{9D8B030D-6E8A-4147-A177-3AD203B41FA5}">
                      <a16:colId xmlns:a16="http://schemas.microsoft.com/office/drawing/2014/main" val="295453064"/>
                    </a:ext>
                  </a:extLst>
                </a:gridCol>
                <a:gridCol w="2535376">
                  <a:extLst>
                    <a:ext uri="{9D8B030D-6E8A-4147-A177-3AD203B41FA5}">
                      <a16:colId xmlns:a16="http://schemas.microsoft.com/office/drawing/2014/main" val="1391649536"/>
                    </a:ext>
                  </a:extLst>
                </a:gridCol>
              </a:tblGrid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</a:t>
                      </a:r>
                      <a:r>
                        <a:rPr lang="en-US" sz="1400" dirty="0" err="1"/>
                        <a:t>math.sqrt</a:t>
                      </a:r>
                      <a:r>
                        <a:rPr lang="en-US" sz="14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 from the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59622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2018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0.01414213562373095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10841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0.00030000000000000003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0.017320508075688773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1052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432126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836370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0.009699999999999997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0.09848857801796103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83692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0.009799999999999996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0.09899494936611664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01507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0.009899999999999996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0.09949874371066197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848548"/>
                  </a:ext>
                </a:extLst>
              </a:tr>
              <a:tr h="3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0.009999999999999995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0.09999999999999998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358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0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Datapath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F3D24-F1E8-451D-8B42-D683641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8" y="1574822"/>
            <a:ext cx="11422574" cy="4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244367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0" y="2126294"/>
            <a:ext cx="6901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-apple-system"/>
              </a:rPr>
              <a:t>S0: </a:t>
            </a:r>
            <a:r>
              <a:rPr lang="vi-VN" sz="2400" dirty="0" err="1">
                <a:latin typeface="-apple-system"/>
              </a:rPr>
              <a:t>Initial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state</a:t>
            </a:r>
            <a:br>
              <a:rPr lang="en-US" sz="2400" b="0" i="0" dirty="0">
                <a:effectLst/>
                <a:latin typeface="-apple-system"/>
              </a:rPr>
            </a:br>
            <a:r>
              <a:rPr lang="en-US" sz="2400" b="0" i="0" dirty="0">
                <a:effectLst/>
                <a:latin typeface="-apple-system"/>
              </a:rPr>
              <a:t>S1: Input number n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S2: x = n;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S3: root = n /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S4: root = root + x;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S5 : root = root / 2;</a:t>
            </a:r>
          </a:p>
          <a:p>
            <a:pPr algn="l"/>
            <a:r>
              <a:rPr lang="en-US" sz="2400" b="0" i="0" dirty="0">
                <a:effectLst/>
                <a:latin typeface="-apple-system"/>
              </a:rPr>
              <a:t>S6: x = root</a:t>
            </a:r>
            <a:endParaRPr lang="vi-VN" sz="2400" b="0" i="0" dirty="0">
              <a:effectLst/>
              <a:latin typeface="-apple-system"/>
            </a:endParaRPr>
          </a:p>
          <a:p>
            <a:pPr algn="l"/>
            <a:r>
              <a:rPr lang="vi-VN" sz="2400" dirty="0" err="1">
                <a:latin typeface="-apple-system"/>
              </a:rPr>
              <a:t>S7</a:t>
            </a:r>
            <a:r>
              <a:rPr lang="vi-VN" sz="2400" dirty="0">
                <a:latin typeface="-apple-system"/>
              </a:rPr>
              <a:t>: </a:t>
            </a:r>
            <a:r>
              <a:rPr lang="vi-VN" sz="2400" dirty="0" err="1">
                <a:latin typeface="-apple-system"/>
              </a:rPr>
              <a:t>12th</a:t>
            </a:r>
            <a:r>
              <a:rPr lang="vi-VN" sz="2400" dirty="0">
                <a:latin typeface="-apple-system"/>
              </a:rPr>
              <a:t> </a:t>
            </a:r>
            <a:r>
              <a:rPr lang="vi-VN" sz="2400" dirty="0" err="1">
                <a:latin typeface="-apple-system"/>
              </a:rPr>
              <a:t>iteration</a:t>
            </a:r>
            <a:r>
              <a:rPr lang="vi-VN" sz="2400" dirty="0">
                <a:latin typeface="-apple-system"/>
              </a:rPr>
              <a:t>?</a:t>
            </a:r>
            <a:endParaRPr lang="en-US" sz="2400" b="0" i="0" dirty="0">
              <a:effectLst/>
              <a:latin typeface="-apple-system"/>
            </a:endParaRPr>
          </a:p>
          <a:p>
            <a:pPr algn="l"/>
            <a:r>
              <a:rPr lang="en-US" sz="2400" dirty="0">
                <a:latin typeface="-apple-system"/>
              </a:rPr>
              <a:t>S</a:t>
            </a:r>
            <a:r>
              <a:rPr lang="vi-VN" sz="2400" dirty="0">
                <a:latin typeface="-apple-system"/>
              </a:rPr>
              <a:t>8</a:t>
            </a:r>
            <a:r>
              <a:rPr lang="en-US" sz="2400" dirty="0">
                <a:latin typeface="-apple-system"/>
              </a:rPr>
              <a:t>: result = root</a:t>
            </a:r>
            <a:endParaRPr lang="en-US" sz="2400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5BB0-3D79-4999-B0A1-4DD4341E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3" y="0"/>
            <a:ext cx="3405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3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FFC8-F0A6-4334-81E0-BFA0B3F0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7235002" cy="1326321"/>
          </a:xfrm>
        </p:spPr>
        <p:txBody>
          <a:bodyPr/>
          <a:lstStyle/>
          <a:p>
            <a:r>
              <a:rPr lang="en-US" b="1" dirty="0"/>
              <a:t>3. Controller (FSM)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46DE5-B7A7-479C-828E-A25D4455D549}"/>
              </a:ext>
            </a:extLst>
          </p:cNvPr>
          <p:cNvSpPr txBox="1"/>
          <p:nvPr/>
        </p:nvSpPr>
        <p:spPr>
          <a:xfrm>
            <a:off x="838201" y="2126294"/>
            <a:ext cx="7310598" cy="27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capable of doing the following operations: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add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, 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 2 floating-point numbers, </a:t>
            </a:r>
            <a:r>
              <a:rPr lang="en-US" sz="2400" b="1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divide by 2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Arial" panose="020B0604020202020204" pitchFamily="34" charset="0"/>
              </a:rPr>
              <a:t> flags: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zero: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negative: = 1 when </a:t>
            </a:r>
            <a:r>
              <a:rPr lang="en-US" sz="2400" dirty="0" err="1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ALU's</a:t>
            </a:r>
            <a:r>
              <a:rPr lang="en-US" sz="2400" dirty="0">
                <a:latin typeface="Rockwell" panose="020606030202050204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result is &lt; 0</a:t>
            </a:r>
            <a:endParaRPr lang="en-GB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8B467-1524-4571-A2E9-45E831F0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14" y="0"/>
            <a:ext cx="340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1645</TotalTime>
  <Words>1359</Words>
  <Application>Microsoft Office PowerPoint</Application>
  <PresentationFormat>Widescreen</PresentationFormat>
  <Paragraphs>631</Paragraphs>
  <Slides>27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SFRM1000</vt:lpstr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PowerPoint Presentation</vt:lpstr>
      <vt:lpstr>Floating-Point Square root</vt:lpstr>
      <vt:lpstr>Contents</vt:lpstr>
      <vt:lpstr>1. Algorithm</vt:lpstr>
      <vt:lpstr>1. Algorithm</vt:lpstr>
      <vt:lpstr>1. Algorithm</vt:lpstr>
      <vt:lpstr>2. Datapath</vt:lpstr>
      <vt:lpstr>3. Controller (FSM)</vt:lpstr>
      <vt:lpstr>3. Controller (FSM)</vt:lpstr>
      <vt:lpstr>3. Controller (FSM)</vt:lpstr>
      <vt:lpstr>3. Controller (FSM)</vt:lpstr>
      <vt:lpstr>3. Controller (FSM)</vt:lpstr>
      <vt:lpstr>4. Simulation result</vt:lpstr>
      <vt:lpstr>4. Simulation result</vt:lpstr>
      <vt:lpstr>4. Simulation result</vt:lpstr>
      <vt:lpstr>4. Simulation result</vt:lpstr>
      <vt:lpstr>4. Simulation result</vt:lpstr>
      <vt:lpstr>4. Simulation result</vt:lpstr>
      <vt:lpstr>THANK YOU FOR ALL YOUR ATTENTION</vt:lpstr>
      <vt:lpstr>4. Simulation result</vt:lpstr>
      <vt:lpstr>4. Simulation result</vt:lpstr>
      <vt:lpstr>4. Simulation result</vt:lpstr>
      <vt:lpstr>4. Simulation result</vt:lpstr>
      <vt:lpstr>4. Simulation result</vt:lpstr>
      <vt:lpstr>1. Algorithm</vt:lpstr>
      <vt:lpstr>1. Algorithm</vt:lpstr>
      <vt:lpstr>1.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Floating Point Squareroot</dc:title>
  <dc:creator>Trang</dc:creator>
  <cp:lastModifiedBy>Trang</cp:lastModifiedBy>
  <cp:revision>102</cp:revision>
  <dcterms:created xsi:type="dcterms:W3CDTF">2020-12-27T12:31:55Z</dcterms:created>
  <dcterms:modified xsi:type="dcterms:W3CDTF">2020-12-30T04:09:55Z</dcterms:modified>
</cp:coreProperties>
</file>